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IBM Plex Sans"/>
      <p:regular r:id="rId32"/>
      <p:bold r:id="rId33"/>
      <p:italic r:id="rId34"/>
      <p:boldItalic r:id="rId35"/>
    </p:embeddedFont>
    <p:embeddedFont>
      <p:font typeface="IBM Plex Sans SemiBol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IBMPlexSans-bold.fntdata"/><Relationship Id="rId10" Type="http://schemas.openxmlformats.org/officeDocument/2006/relationships/slide" Target="slides/slide5.xml"/><Relationship Id="rId32" Type="http://schemas.openxmlformats.org/officeDocument/2006/relationships/font" Target="fonts/IBMPlexSans-regular.fntdata"/><Relationship Id="rId13" Type="http://schemas.openxmlformats.org/officeDocument/2006/relationships/slide" Target="slides/slide8.xml"/><Relationship Id="rId35" Type="http://schemas.openxmlformats.org/officeDocument/2006/relationships/font" Target="fonts/IBMPlexSans-boldItalic.fntdata"/><Relationship Id="rId12" Type="http://schemas.openxmlformats.org/officeDocument/2006/relationships/slide" Target="slides/slide7.xml"/><Relationship Id="rId34" Type="http://schemas.openxmlformats.org/officeDocument/2006/relationships/font" Target="fonts/IBMPlexSans-italic.fntdata"/><Relationship Id="rId15" Type="http://schemas.openxmlformats.org/officeDocument/2006/relationships/slide" Target="slides/slide10.xml"/><Relationship Id="rId37" Type="http://schemas.openxmlformats.org/officeDocument/2006/relationships/font" Target="fonts/IBMPlexSansSemiBold-bold.fntdata"/><Relationship Id="rId14" Type="http://schemas.openxmlformats.org/officeDocument/2006/relationships/slide" Target="slides/slide9.xml"/><Relationship Id="rId36" Type="http://schemas.openxmlformats.org/officeDocument/2006/relationships/font" Target="fonts/IBMPlexSans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IBMPlexSansSemiBold-boldItalic.fntdata"/><Relationship Id="rId16" Type="http://schemas.openxmlformats.org/officeDocument/2006/relationships/slide" Target="slides/slide11.xml"/><Relationship Id="rId38" Type="http://schemas.openxmlformats.org/officeDocument/2006/relationships/font" Target="fonts/IBMPlexSansSemiBold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8cfb096a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8cfb096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8cfb096a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8cfb096a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8cfb096a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8cfb096a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7aa986a5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27aa986a5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8cfb096a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28cfb096a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8cfb096a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8cfb096a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28cfb096a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28cfb096a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8cfb096a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8cfb096a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8cfb096a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8cfb096a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28cfb096a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28cfb096a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8cfb096a4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8cfb096a4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8cfb096a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8cfb096a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28cfb096a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28cfb096a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8cfb096a4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8cfb096a4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8cfb096a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8cfb096a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28cfb096a4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28cfb096a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aa986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7aa986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7bf3e399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7bf3e39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7bf3e3992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7bf3e3992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8cfb096a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8cfb096a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8cfb096a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8cfb096a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29.png"/><Relationship Id="rId5" Type="http://schemas.openxmlformats.org/officeDocument/2006/relationships/image" Target="../media/image4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9" Type="http://schemas.openxmlformats.org/officeDocument/2006/relationships/image" Target="../media/image47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jpg"/><Relationship Id="rId4" Type="http://schemas.openxmlformats.org/officeDocument/2006/relationships/image" Target="../media/image39.jpg"/><Relationship Id="rId5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39.jpg"/><Relationship Id="rId5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2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6.png"/><Relationship Id="rId8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6.png"/><Relationship Id="rId8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6.png"/><Relationship Id="rId8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6.png"/><Relationship Id="rId8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6.png"/><Relationship Id="rId8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56.png"/><Relationship Id="rId6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Relationship Id="rId4" Type="http://schemas.openxmlformats.org/officeDocument/2006/relationships/image" Target="../media/image41.jpg"/><Relationship Id="rId5" Type="http://schemas.openxmlformats.org/officeDocument/2006/relationships/image" Target="../media/image46.png"/><Relationship Id="rId6" Type="http://schemas.openxmlformats.org/officeDocument/2006/relationships/image" Target="../media/image26.png"/><Relationship Id="rId7" Type="http://schemas.openxmlformats.org/officeDocument/2006/relationships/image" Target="../media/image3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jpg"/><Relationship Id="rId4" Type="http://schemas.openxmlformats.org/officeDocument/2006/relationships/image" Target="../media/image39.jpg"/><Relationship Id="rId5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35.png"/><Relationship Id="rId8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2.jpg"/><Relationship Id="rId6" Type="http://schemas.openxmlformats.org/officeDocument/2006/relationships/image" Target="../media/image49.png"/><Relationship Id="rId7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jpg"/><Relationship Id="rId4" Type="http://schemas.openxmlformats.org/officeDocument/2006/relationships/image" Target="../media/image39.jpg"/><Relationship Id="rId5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1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Двухуровневая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1937" y="1300125"/>
            <a:ext cx="3330478" cy="20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88976" y="1617050"/>
            <a:ext cx="1381000" cy="138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" name="Google Shape;298;p41"/>
          <p:cNvCxnSpPr/>
          <p:nvPr/>
        </p:nvCxnSpPr>
        <p:spPr>
          <a:xfrm>
            <a:off x="3967600" y="2060625"/>
            <a:ext cx="17337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9" name="Google Shape;299;p41"/>
          <p:cNvCxnSpPr/>
          <p:nvPr/>
        </p:nvCxnSpPr>
        <p:spPr>
          <a:xfrm rot="10800000">
            <a:off x="3967600" y="2482875"/>
            <a:ext cx="17400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41"/>
          <p:cNvSpPr txBox="1"/>
          <p:nvPr/>
        </p:nvSpPr>
        <p:spPr>
          <a:xfrm>
            <a:off x="677000" y="3572075"/>
            <a:ext cx="31404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1"/>
          <p:cNvSpPr txBox="1"/>
          <p:nvPr/>
        </p:nvSpPr>
        <p:spPr>
          <a:xfrm>
            <a:off x="5988975" y="3572075"/>
            <a:ext cx="1290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2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Трехуровневая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0" name="Google Shape;310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362" y="1110625"/>
            <a:ext cx="3330478" cy="201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46401" y="1427550"/>
            <a:ext cx="1381000" cy="1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30488" y="1578500"/>
            <a:ext cx="1079114" cy="107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42"/>
          <p:cNvCxnSpPr/>
          <p:nvPr/>
        </p:nvCxnSpPr>
        <p:spPr>
          <a:xfrm>
            <a:off x="3525025" y="1871125"/>
            <a:ext cx="17337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4" name="Google Shape;314;p42"/>
          <p:cNvCxnSpPr/>
          <p:nvPr/>
        </p:nvCxnSpPr>
        <p:spPr>
          <a:xfrm rot="10800000">
            <a:off x="3525025" y="2293375"/>
            <a:ext cx="17400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15" name="Google Shape;315;p42"/>
          <p:cNvCxnSpPr/>
          <p:nvPr/>
        </p:nvCxnSpPr>
        <p:spPr>
          <a:xfrm>
            <a:off x="6722575" y="1838000"/>
            <a:ext cx="9045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16" name="Google Shape;316;p42"/>
          <p:cNvSpPr txBox="1"/>
          <p:nvPr/>
        </p:nvSpPr>
        <p:spPr>
          <a:xfrm>
            <a:off x="234425" y="3382575"/>
            <a:ext cx="31404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7" name="Google Shape;317;p42"/>
          <p:cNvSpPr txBox="1"/>
          <p:nvPr/>
        </p:nvSpPr>
        <p:spPr>
          <a:xfrm>
            <a:off x="5546400" y="3382575"/>
            <a:ext cx="1290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7419600" y="3382575"/>
            <a:ext cx="1290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база данных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319" name="Google Shape;319;p42"/>
          <p:cNvCxnSpPr/>
          <p:nvPr/>
        </p:nvCxnSpPr>
        <p:spPr>
          <a:xfrm rot="10800000">
            <a:off x="6722700" y="2260250"/>
            <a:ext cx="9078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Многоуровневая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8" name="Google Shape;32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8275" y="1128300"/>
            <a:ext cx="5477526" cy="35974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4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4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/>
        </p:nvSpPr>
        <p:spPr>
          <a:xfrm>
            <a:off x="837450" y="192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Балансировщи</a:t>
            </a: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Балансировщик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00" y="1283963"/>
            <a:ext cx="4670451" cy="37916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5" name="Google Shape;345;p45"/>
          <p:cNvSpPr txBox="1"/>
          <p:nvPr/>
        </p:nvSpPr>
        <p:spPr>
          <a:xfrm>
            <a:off x="4778850" y="675925"/>
            <a:ext cx="43311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Балансировщик нагрузки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сервис, помогающий серверам эффективно перемещать данные, оптимизирующий использование ресурсов доставки приложений и предотвращающий перегрузки.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Балансировщик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4" name="Google Shape;354;p46"/>
          <p:cNvSpPr txBox="1"/>
          <p:nvPr/>
        </p:nvSpPr>
        <p:spPr>
          <a:xfrm>
            <a:off x="78475" y="970050"/>
            <a:ext cx="3909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Обычно балансировщик направляет запросы посетителей на основной веб-сервер: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4000" y="970048"/>
            <a:ext cx="4367999" cy="3546138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Балансировщик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4" name="Google Shape;364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400" y="1524850"/>
            <a:ext cx="4318599" cy="35060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5" name="Google Shape;365;p47"/>
          <p:cNvSpPr txBox="1"/>
          <p:nvPr/>
        </p:nvSpPr>
        <p:spPr>
          <a:xfrm>
            <a:off x="4798075" y="1510350"/>
            <a:ext cx="4031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Общение между базой данных и веб-сервером тоже идёт через балансировщик: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8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Балансировщик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4" name="Google Shape;37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7600" y="916550"/>
            <a:ext cx="4511476" cy="36626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48"/>
          <p:cNvSpPr txBox="1"/>
          <p:nvPr/>
        </p:nvSpPr>
        <p:spPr>
          <a:xfrm>
            <a:off x="152400" y="998700"/>
            <a:ext cx="42396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произойдет, если основной веб-сервер выйдет из строя?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Балансировщик увидит это и будет перенаправлять все запросы на резервную копию: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9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Балансировщик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84" name="Google Shape;384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50" y="1501325"/>
            <a:ext cx="4423399" cy="3591122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5" name="Google Shape;385;p49"/>
          <p:cNvSpPr txBox="1"/>
          <p:nvPr/>
        </p:nvSpPr>
        <p:spPr>
          <a:xfrm>
            <a:off x="4806475" y="1501325"/>
            <a:ext cx="4189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То же случится, если откажет cервер с базой данных Master: балансировщик сам переключится на резервный сервер Slave с актуальными данными. А сервис мониторинга предупредит о событии системных администраторов: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0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 txBox="1"/>
          <p:nvPr/>
        </p:nvSpPr>
        <p:spPr>
          <a:xfrm>
            <a:off x="837450" y="192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1"/>
          <p:cNvSpPr txBox="1"/>
          <p:nvPr>
            <p:ph idx="4294967295" type="ctrTitle"/>
          </p:nvPr>
        </p:nvSpPr>
        <p:spPr>
          <a:xfrm>
            <a:off x="266025" y="619550"/>
            <a:ext cx="81192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ts val="5200"/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контракт, который предоставляет программа. «Ко мне можно обращаться так и так, я обязуюсь делать то и это».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3175" y="1390375"/>
            <a:ext cx="1382975" cy="13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375" y="1285880"/>
            <a:ext cx="2633600" cy="159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51"/>
          <p:cNvCxnSpPr/>
          <p:nvPr/>
        </p:nvCxnSpPr>
        <p:spPr>
          <a:xfrm>
            <a:off x="3525025" y="1871125"/>
            <a:ext cx="30708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4" name="Google Shape;404;p51"/>
          <p:cNvSpPr txBox="1"/>
          <p:nvPr/>
        </p:nvSpPr>
        <p:spPr>
          <a:xfrm>
            <a:off x="3486575" y="1433025"/>
            <a:ext cx="17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 пиццы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5" name="Google Shape;405;p51"/>
          <p:cNvSpPr txBox="1"/>
          <p:nvPr/>
        </p:nvSpPr>
        <p:spPr>
          <a:xfrm>
            <a:off x="428600" y="2877850"/>
            <a:ext cx="4433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"pizza" :</a:t>
            </a:r>
            <a:b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"dough"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"тонкое"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"cheese"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"двойной сыр"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"sausage"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"price"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999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2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52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3175" y="780775"/>
            <a:ext cx="1382975" cy="13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375" y="676280"/>
            <a:ext cx="2633600" cy="15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2"/>
          <p:cNvSpPr txBox="1"/>
          <p:nvPr/>
        </p:nvSpPr>
        <p:spPr>
          <a:xfrm>
            <a:off x="460600" y="2268250"/>
            <a:ext cx="4433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"pizza" :</a:t>
            </a:r>
            <a:b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"dough"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"тонкое"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"cheese"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"двойной сыр"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"sausage"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"price"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999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16" name="Google Shape;416;p52"/>
          <p:cNvCxnSpPr/>
          <p:nvPr/>
        </p:nvCxnSpPr>
        <p:spPr>
          <a:xfrm>
            <a:off x="3525025" y="1261525"/>
            <a:ext cx="30708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7" name="Google Shape;417;p52"/>
          <p:cNvSpPr txBox="1"/>
          <p:nvPr/>
        </p:nvSpPr>
        <p:spPr>
          <a:xfrm>
            <a:off x="3486575" y="823425"/>
            <a:ext cx="17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 пиццы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8" name="Google Shape;418;p52"/>
          <p:cNvSpPr/>
          <p:nvPr/>
        </p:nvSpPr>
        <p:spPr>
          <a:xfrm>
            <a:off x="5239450" y="2056775"/>
            <a:ext cx="3768000" cy="2285700"/>
          </a:xfrm>
          <a:prstGeom prst="bracePair">
            <a:avLst/>
          </a:prstGeom>
          <a:noFill/>
          <a:ln cap="flat" cmpd="sng" w="9525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2"/>
          <p:cNvSpPr txBox="1"/>
          <p:nvPr/>
        </p:nvSpPr>
        <p:spPr>
          <a:xfrm>
            <a:off x="5340650" y="2268250"/>
            <a:ext cx="4433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"pizza" :</a:t>
            </a:r>
            <a:b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"dough"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"тонкое"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"cheese"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"двойной сыр"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"sausage"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"price"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999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0" name="Google Shape;420;p52"/>
          <p:cNvSpPr txBox="1"/>
          <p:nvPr/>
        </p:nvSpPr>
        <p:spPr>
          <a:xfrm>
            <a:off x="3933250" y="2891825"/>
            <a:ext cx="170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принят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3175" y="780775"/>
            <a:ext cx="1382975" cy="13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375" y="676280"/>
            <a:ext cx="2633600" cy="15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3"/>
          <p:cNvSpPr txBox="1"/>
          <p:nvPr/>
        </p:nvSpPr>
        <p:spPr>
          <a:xfrm>
            <a:off x="460600" y="2268250"/>
            <a:ext cx="4849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"message" : "Заказ сформирован успешно!"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1" name="Google Shape;431;p53"/>
          <p:cNvSpPr txBox="1"/>
          <p:nvPr/>
        </p:nvSpPr>
        <p:spPr>
          <a:xfrm>
            <a:off x="3525025" y="1802225"/>
            <a:ext cx="267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ответ от пиццерии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32" name="Google Shape;432;p53"/>
          <p:cNvCxnSpPr/>
          <p:nvPr/>
        </p:nvCxnSpPr>
        <p:spPr>
          <a:xfrm rot="10800000">
            <a:off x="3525025" y="1683775"/>
            <a:ext cx="30387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3" name="Google Shape;433;p53"/>
          <p:cNvSpPr txBox="1"/>
          <p:nvPr/>
        </p:nvSpPr>
        <p:spPr>
          <a:xfrm>
            <a:off x="518200" y="3134700"/>
            <a:ext cx="88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🙂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4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4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4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3175" y="856975"/>
            <a:ext cx="1382975" cy="13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375" y="752480"/>
            <a:ext cx="2633600" cy="159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54"/>
          <p:cNvCxnSpPr/>
          <p:nvPr/>
        </p:nvCxnSpPr>
        <p:spPr>
          <a:xfrm>
            <a:off x="3525025" y="1337725"/>
            <a:ext cx="30708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4" name="Google Shape;444;p54"/>
          <p:cNvSpPr txBox="1"/>
          <p:nvPr/>
        </p:nvSpPr>
        <p:spPr>
          <a:xfrm>
            <a:off x="3486575" y="899625"/>
            <a:ext cx="17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 пиццы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5" name="Google Shape;445;p54"/>
          <p:cNvSpPr txBox="1"/>
          <p:nvPr/>
        </p:nvSpPr>
        <p:spPr>
          <a:xfrm>
            <a:off x="428600" y="2344450"/>
            <a:ext cx="4433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"pizza" :</a:t>
            </a:r>
            <a:b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"dough"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утюг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"cheese"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"двойной айфон"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"sausage"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 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большая цена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3175" y="780775"/>
            <a:ext cx="1382975" cy="13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8375" y="676280"/>
            <a:ext cx="2633600" cy="159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55"/>
          <p:cNvCxnSpPr/>
          <p:nvPr/>
        </p:nvCxnSpPr>
        <p:spPr>
          <a:xfrm>
            <a:off x="3525025" y="1261525"/>
            <a:ext cx="30708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6" name="Google Shape;456;p55"/>
          <p:cNvSpPr txBox="1"/>
          <p:nvPr/>
        </p:nvSpPr>
        <p:spPr>
          <a:xfrm>
            <a:off x="3486575" y="823425"/>
            <a:ext cx="170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 пиццы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7" name="Google Shape;457;p55"/>
          <p:cNvSpPr txBox="1"/>
          <p:nvPr/>
        </p:nvSpPr>
        <p:spPr>
          <a:xfrm>
            <a:off x="3933250" y="2891825"/>
            <a:ext cx="170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запрос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принят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58" name="Google Shape;458;p55"/>
          <p:cNvSpPr/>
          <p:nvPr/>
        </p:nvSpPr>
        <p:spPr>
          <a:xfrm>
            <a:off x="5111525" y="2056775"/>
            <a:ext cx="4032300" cy="2285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5"/>
          <p:cNvSpPr txBox="1"/>
          <p:nvPr/>
        </p:nvSpPr>
        <p:spPr>
          <a:xfrm>
            <a:off x="428600" y="2344450"/>
            <a:ext cx="4433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"pizza" :</a:t>
            </a:r>
            <a:b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"dough"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утюг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"cheese"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"двойной айфон"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"sausage"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 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большая цена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0" name="Google Shape;460;p55"/>
          <p:cNvSpPr txBox="1"/>
          <p:nvPr/>
        </p:nvSpPr>
        <p:spPr>
          <a:xfrm>
            <a:off x="5313675" y="2380025"/>
            <a:ext cx="3904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"pizza" :</a:t>
            </a:r>
            <a:b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"dough"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утюг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"cheese"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"двойной айфон"</a:t>
            </a: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"sausage"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false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},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 " : </a:t>
            </a:r>
            <a:r>
              <a:rPr b="1"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большая цена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175" y="780775"/>
            <a:ext cx="1382975" cy="13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8375" y="676280"/>
            <a:ext cx="2633600" cy="15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6"/>
          <p:cNvSpPr txBox="1"/>
          <p:nvPr/>
        </p:nvSpPr>
        <p:spPr>
          <a:xfrm>
            <a:off x="460600" y="2268250"/>
            <a:ext cx="4849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{</a:t>
            </a:r>
            <a:endParaRPr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"message" : "такой пиццы нет"</a:t>
            </a:r>
            <a:endParaRPr b="1" sz="105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}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69" name="Google Shape;469;p56"/>
          <p:cNvSpPr txBox="1"/>
          <p:nvPr/>
        </p:nvSpPr>
        <p:spPr>
          <a:xfrm>
            <a:off x="3525025" y="1802225"/>
            <a:ext cx="23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ответ от пиццерии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70" name="Google Shape;470;p56"/>
          <p:cNvCxnSpPr/>
          <p:nvPr/>
        </p:nvCxnSpPr>
        <p:spPr>
          <a:xfrm rot="10800000">
            <a:off x="3525025" y="1683775"/>
            <a:ext cx="3038700" cy="0"/>
          </a:xfrm>
          <a:prstGeom prst="straightConnector1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1" name="Google Shape;471;p56"/>
          <p:cNvSpPr txBox="1"/>
          <p:nvPr/>
        </p:nvSpPr>
        <p:spPr>
          <a:xfrm>
            <a:off x="518200" y="3134700"/>
            <a:ext cx="88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/>
              <a:t>😞</a:t>
            </a:r>
            <a:endParaRPr sz="4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132290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175507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92826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21234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7" name="Google Shape;197;p34"/>
          <p:cNvCxnSpPr>
            <a:stCxn id="195" idx="4"/>
            <a:endCxn id="198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0" name="Google Shape;200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5" name="Google Shape;205;p34"/>
          <p:cNvCxnSpPr>
            <a:stCxn id="206" idx="4"/>
            <a:endCxn id="207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1" name="Google Shape;211;p34"/>
          <p:cNvCxnSpPr>
            <a:stCxn id="209" idx="4"/>
            <a:endCxn id="212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320400" y="21396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2943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3747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4" name="Google Shape;224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320400" y="12989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540000" y="1129800"/>
            <a:ext cx="6810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клиент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сервер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взаимодействует клиент и сервер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между собой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Виды клиент-серверной архитектуры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Балансировщик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API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0375" y="1907950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6"/>
          <p:cNvSpPr txBox="1"/>
          <p:nvPr/>
        </p:nvSpPr>
        <p:spPr>
          <a:xfrm>
            <a:off x="837450" y="1856000"/>
            <a:ext cx="7469100" cy="16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Клиент-серверная 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архитектура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 — сервер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3" name="Google Shape;25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7723" y="955186"/>
            <a:ext cx="1344101" cy="261662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7"/>
          <p:cNvSpPr txBox="1"/>
          <p:nvPr/>
        </p:nvSpPr>
        <p:spPr>
          <a:xfrm>
            <a:off x="4821100" y="4097500"/>
            <a:ext cx="1838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32550" y="1271449"/>
            <a:ext cx="1770800" cy="17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7098600" y="4097500"/>
            <a:ext cx="18387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" name="Google Shape;257;p37"/>
          <p:cNvSpPr txBox="1"/>
          <p:nvPr/>
        </p:nvSpPr>
        <p:spPr>
          <a:xfrm>
            <a:off x="74025" y="1288325"/>
            <a:ext cx="43179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«Клиент — сервер» — вычислительная или сетевая архитектура, в которой сетевая нагрузка распределена между поставщиками услуг, называемыми 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серверами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и заказчиками услуг, называемыми 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клиентами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600100" y="839700"/>
            <a:ext cx="8325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пользователь сервиса, который обращается к серверу для получения какой-то информации.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00" y="1620000"/>
            <a:ext cx="1522399" cy="2963702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-19000" y="4384125"/>
            <a:ext cx="2760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 мобильное приложение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23900" y="1743712"/>
            <a:ext cx="4368000" cy="26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3447600" y="4384125"/>
            <a:ext cx="27606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клиент браузер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571075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</a:t>
            </a: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ервер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9" name="Google Shape;279;p39"/>
          <p:cNvSpPr txBox="1"/>
          <p:nvPr/>
        </p:nvSpPr>
        <p:spPr>
          <a:xfrm>
            <a:off x="419575" y="1770825"/>
            <a:ext cx="28878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Сервер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место, где располагается веб-приложение или его серверная часть.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0" name="Google Shape;28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9575" y="612263"/>
            <a:ext cx="4977189" cy="362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0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0"/>
          <p:cNvSpPr txBox="1"/>
          <p:nvPr/>
        </p:nvSpPr>
        <p:spPr>
          <a:xfrm>
            <a:off x="837450" y="1923850"/>
            <a:ext cx="7469100" cy="24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Виды клиент-серверной архитектуры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